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6" r:id="rId2"/>
    <p:sldId id="257" r:id="rId3"/>
    <p:sldId id="270" r:id="rId4"/>
    <p:sldId id="279" r:id="rId5"/>
    <p:sldId id="280" r:id="rId6"/>
    <p:sldId id="274" r:id="rId7"/>
    <p:sldId id="277" r:id="rId8"/>
    <p:sldId id="278" r:id="rId9"/>
    <p:sldId id="260" r:id="rId10"/>
    <p:sldId id="261" r:id="rId11"/>
    <p:sldId id="262" r:id="rId12"/>
    <p:sldId id="267" r:id="rId13"/>
    <p:sldId id="268" r:id="rId14"/>
    <p:sldId id="269" r:id="rId15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2CC8"/>
    <a:srgbClr val="C75F09"/>
    <a:srgbClr val="00D05E"/>
    <a:srgbClr val="3379CD"/>
    <a:srgbClr val="DEE7F6"/>
    <a:srgbClr val="0FDDE7"/>
    <a:srgbClr val="A14D07"/>
    <a:srgbClr val="E682DF"/>
    <a:srgbClr val="C35855"/>
    <a:srgbClr val="CE76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51" autoAdjust="0"/>
    <p:restoredTop sz="97083" autoAdjust="0"/>
  </p:normalViewPr>
  <p:slideViewPr>
    <p:cSldViewPr>
      <p:cViewPr>
        <p:scale>
          <a:sx n="80" d="100"/>
          <a:sy n="80" d="100"/>
        </p:scale>
        <p:origin x="-1728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E5030-3603-4BAB-9C18-A244C9CA158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3E1D9-1445-47BD-9DDD-A1977AC6C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4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5A7831-7729-4EBA-AF45-6B08BE8D6C49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EF599-D264-46E1-8131-BD74D6A33A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99506-7C8D-4026-98CE-0CE33E4E26BA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2D67F-CC80-4E55-81E4-A2BFC6968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45423-0617-4442-8D46-E1A749C18A0C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10DBF-0853-4616-8DA6-59B802965D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55EF1-52A1-4E65-BF52-1223F9FFBE76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AE3AA-6DDD-4525-9A61-E0D029F3338B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15E67-4BA7-43BC-A2B5-A742142973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AF883-3831-428F-961D-51D7C8B7F860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A8157-CAB7-4C67-BEDA-26F75CC1E5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21938-0F5E-436A-8F44-C2AE50A1234F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E9974-276E-46D7-AF1A-278AE7121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A8C6F-C5CF-497E-A395-938B2BE8F5F3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741A1-1BEF-4AE2-A476-82612B0652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AC39E-BF61-4B2D-A7D1-7F7E0A920047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209B7-5234-4C40-85DB-D6197310201D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B66A9-6E95-472C-9DAE-3DBDFEB699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CB427-6BD3-4AC8-AC48-55CE09BAA3FC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540E6D1-C4F3-4B28-AA4A-D063F8849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F0D4720-7D56-4006-8A21-EF9B97AB206D}" type="datetime1">
              <a:rPr lang="ru-RU" smtClean="0"/>
              <a:pPr>
                <a:defRPr/>
              </a:pPr>
              <a:t>18.12.2019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A754F7A-4DEA-4517-852A-6FF515AEA8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Планирование закупок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 2020-2022гг.</a:t>
            </a:r>
            <a:endParaRPr lang="ru-RU" sz="54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график по новым правилам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1142984"/>
            <a:ext cx="4178174" cy="3500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Графа 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обязательное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общественное обсуждение закупок.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«да» или «нет».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плановый период эту графу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заполнять не обязательно.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Графа 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название УО или УУ, если закупка централизованная.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Графа 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название организатора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совместного конкурса или аукциона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764704"/>
            <a:ext cx="3729904" cy="596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66597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Отдельными закупками отражают: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•закупка работ по строительству, реконструкции ОКС по каждому объекту;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•закупка, по результатам которой планируете заключить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энергосервисный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контракт;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•каждый лот, если  планируются закупки с несколькими лотами согласно части 6 статьи 24 Закона № 44-ФЗ;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закупке, в отношении которой необходимо проведение общественного обсуждения;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п. 1, 8, 29 части 1 ст. 93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естественных монополий, услуг по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-, тепло-, газоснабжению, водоотведению, электроэнергии, мазута, угля и топлива, используемого для выработки энергии)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Отдельные строки особые закупки: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•лекарств по решению врачебной комиссии (п. 7 ч. 2 ст. 83, п. 3 ч. 2 ст. 83.1);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•малые закупки по п.4, 5 ч.1 ст.93;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•услуг по содержанию и ремонту нежилых помещений, коммунальных услуг, услуг по охране и вывозу бытовых отходов (п. 23 ч. 1 ст. 93);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•услуг по командировке сотрудников (п. 26 ч. 1 ст. 93);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•услуг преподавателей и экскурсоводов (п. 33 ч. 1 ст. 93);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•услуг по статистическому наблюдению (п. 42 ч. 1 ст. 93);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•доступа к базам данных (п. 44 ч. 1 ст. 93).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Особые закупки - в размере годового объема финансового обеспечения.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нужно заполнять графы 3, 4, 12, 14 раздела 2.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качестве наименование объекта -  основание для закупки по Закону № 44-ФЗ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8200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ПГЗ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подлежит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изменению при необходимости в случаях: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изменения установленных требований к закупаемым заказчиками товаров, работ, услуг (в том числе предельной цены товаров, работ, услуг) и (или) нормативных затрат;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изменением доведенных до заказчиков лимитов бюджетных обязательств, показателей ПФХД БУ, АУ, ГУП, МУП, соответствующих решений и (или) соглашений о предоставлении субсидий;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реализации решения, принятого заказчиком по итогам обязательного общественного обсуждения закупки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использования в соответствии с законодательством РФ экономии, полученной при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осуществлении закупки;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уточнения информации об объеме закупок;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исполнения предписания органов контроля, указанных в части 1 статьи 99 Закона  № 44-ФЗ;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признания определения поставщика, подрядчика, исполнителя несостоявшимся;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расторжения контракта;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возникновения иных обстоятельств, предвидеть которые при утверждении плана – графика закупок было невозможно.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21025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Внести изменения нужно в план – график закупок не позднее чем за один день (ч.9 ст. 16 Закона N 44-ФЗ):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размещения в ЕИС извещения о закупке;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направления приглашения принять участие в закупке - если проводится закрытая закупка;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заключения контракта - если заключается контракт с единственным поставщиком.</a:t>
            </a:r>
          </a:p>
          <a:p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Исключения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запрос котировок для гуманитарной помощи или для ликвидации последствий ЧС – вносятся изменения не позже дня направления запроса о котировках;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контракт по пункту 9 части 1 статьи 93 Закона № 44-ФЗ –вносятся изменения не позже дня заключения контракта.</a:t>
            </a:r>
          </a:p>
          <a:p>
            <a:pPr algn="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Изменения в план-график вносятся путем размещения в ЕИС новой редакции такого плана с указанием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даты внесения изменений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 внесения изменений - дата утверждения изменений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(п.24 Порядка № 1279).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9214" y="764704"/>
            <a:ext cx="9163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дминистративная ответственность установлена за невнесение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зменений  в план-график и иные нарушения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1673507"/>
            <a:ext cx="871296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нарушения, связанные с изменением планов-графиков, установлена административная ответственность: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размещена новая редакция плана-графика в ЕИС - штраф 50 тыс. руб. для должностного лица, штраф 500 тыс. руб. для юридического лица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ч.3 ст. 7.30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РФ);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новая редакция утверждена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нарушением срока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 от 5 тыс. до 30 тыс. руб. для должностного лица (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ч.4 ст. 7.29.3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РФ);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внесены изменения в план-график - штраф 30 тыс. руб. для должностного лица по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ч. 1.5. ст.7.30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РФ;</a:t>
            </a:r>
          </a:p>
          <a:p>
            <a:pPr algn="just" eaLnBrk="0" hangingPunct="0">
              <a:buFontTx/>
              <a:buChar char="•"/>
              <a:tabLst>
                <a:tab pos="3429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проведение закупки, информация о которой отсутствует в плане-графике, должностному лицу грозит штраф до 30 тыс. руб.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ч. 1.6.ст. 7.30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5576" y="1052736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30.09.2019 № 1279 об установлении порядка формирования, утверждения планов-графиков закупок, применяется при планировании закупок с размещением извещения в 2020 и последующие годы.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Новые правила для закупок, осуществляемых в 2019 году, не применяются.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-2738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Нормативное правовое регулирование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124744"/>
            <a:ext cx="3240360" cy="288032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КОНЦА 2019 года</a:t>
            </a:r>
          </a:p>
          <a:p>
            <a:pPr algn="ctr"/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действуют 2 документа планирования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 закупок</a:t>
            </a: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план-график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67744" y="263691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1052736"/>
            <a:ext cx="3240360" cy="288032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2020 года</a:t>
            </a:r>
          </a:p>
          <a:p>
            <a:pPr algn="ctr"/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Составляется и публикуется только 1 документ планирования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план-график закупок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444208" y="2852936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72000" y="1196752"/>
            <a:ext cx="72008" cy="5445224"/>
          </a:xfrm>
          <a:prstGeom prst="line">
            <a:avLst/>
          </a:prstGeom>
          <a:ln w="25400"/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5536" y="4293096"/>
            <a:ext cx="8424936" cy="0"/>
          </a:xfrm>
          <a:prstGeom prst="line">
            <a:avLst/>
          </a:prstGeom>
          <a:ln w="25400"/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71600" y="6669360"/>
            <a:ext cx="7344816" cy="0"/>
          </a:xfrm>
          <a:prstGeom prst="line">
            <a:avLst/>
          </a:prstGeom>
          <a:ln w="25400"/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4509120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Правительства РФ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№№ 1043, 552, 553, 554, 1168 и др.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Постановления Правительства Омской области №№334-п, 267-п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Утратят силу с 01.01.2020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4524796"/>
            <a:ext cx="41044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30.09.2019 №1279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вступило в силу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17.10.2019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 исключением отдельных положений)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7346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плана- графика закупок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3528" y="980728"/>
            <a:ext cx="842493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План-график формируют (п. 2 Порядка № 1279):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государственные (муниципальные)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заказчики, действующие соответственно от имени РФ, субъекта РФ, муниципального образования;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бюджетные учреждения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Они не включают в план-график закупки по ч. 2,6 ст.15 Закона N 44-ФЗ;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унитарные предприятия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Они не включают в план-график закупки по ч. 2.1.6 ст. 15 Закона N 44-ФЗ;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автономные учреждения.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Такие учреждения включают в план-график закупки, проводимые за счет средств соответствующего бюджета РФ, выделенных на осуществление капвложений в объекты государственной (муниципальной) собственности (ч. 4 ст. 15 Закона № 44-ФЗ);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бюджетные, автономные учреждения, унитарные предприятия, иные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которым государственный (муниципальный) заказчик в соответствии с положениями Бюджетного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кодекса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РФ передал свои полномочия. В этом случае план-график формируется от лица такого заказчика (п.13  Порядка № 1279).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92696"/>
            <a:ext cx="61926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504" y="1071546"/>
            <a:ext cx="2736304" cy="55322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– график закупок (ПГЗ) –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электронный документ, который формируется на срок действия закона о бюджете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Утверждение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течение 10 рабочих дней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доведения объема прав в денежном выражении/ утверждения ПФХД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Утверждение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–подписание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усиленной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квалифицированной электронной подписью лица, имеющего право действовать от имени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заказчика</a:t>
            </a:r>
            <a:endParaRPr lang="en-US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Исключается обоснование закупок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Изменен порядок формирования ИКЗ (Приказ МФ 55н)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987042"/>
            <a:ext cx="604867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6. Размещение в ЕИС </a:t>
            </a:r>
            <a:r>
              <a:rPr lang="ru-RU" sz="17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положительного прохождения контроля по ч.5 ст.99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( по 31.03.2020 на объем финансового обеспечения,</a:t>
            </a:r>
          </a:p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доведенного до заказчика)</a:t>
            </a:r>
          </a:p>
          <a:p>
            <a:pPr algn="just"/>
            <a:r>
              <a:rPr lang="ru-RU" sz="17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Приложение к ПГЗ  закупок с </a:t>
            </a:r>
            <a:r>
              <a:rPr lang="ru-RU" sz="17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гос.тайной</a:t>
            </a:r>
            <a:r>
              <a:rPr lang="ru-RU" sz="17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 в ЕИС не размещается</a:t>
            </a:r>
            <a:endParaRPr lang="ru-RU" sz="175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-2738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плана-графика закупок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9214" y="764704"/>
            <a:ext cx="8734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плана- графика закупок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1357299"/>
            <a:ext cx="87129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Помимо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сведений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 заказчике, которые формируются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автоматически,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план-график включаются (ч.2 ст. 16 Закона N 44-ФЗ,  п.16 Порядка № 1279):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идентификационный код закупки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объекта закупки по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ОКПД2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наименование такого кода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формируется автоматически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Указывать нужно как минимум первые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 цифры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кода. Можно привести несколько кодов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ОКПД2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объекта закупки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Если объект закупки включен в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товаров (работ, услуг), наименование необходимо взять из него (п.4 Правил использования каталога товаров, работ, услуг);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финансового обеспечения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том числе на текущий финансовый год, на плановый период и последующие годы.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 плане-графике в зависимости от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заказчика указывается объем финансового обеспечения, детализированный по каждому КБК, коду вида расходов (КВР), по соглашению о предоставлении субсидии. 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сроки (периодичность) проведения закупок - год, в котором планируется осуществить закупку (в том числе разместить извещение, направить приглашения принять участие);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обязательном  общественном обсуждении.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этого нужно проставить значение "да" или "нет". Можно не указывать в отношении закупок, которые планируется провести в плановом периоде;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уполномоченного органа (учреждения)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для централизованной закупки;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организатора закупки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для совместной закупки.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725795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Новый порядок формирования ИКЗ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(Приказ Минфина РФ от 10.04.2019 №  55н)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3140968"/>
          <a:ext cx="7344817" cy="87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741164"/>
                <a:gridCol w="1067465"/>
                <a:gridCol w="863780"/>
              </a:tblGrid>
              <a:tr h="87987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23-26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27-29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30-33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34-36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Дуга 6"/>
          <p:cNvSpPr/>
          <p:nvPr/>
        </p:nvSpPr>
        <p:spPr>
          <a:xfrm>
            <a:off x="1043608" y="2780928"/>
            <a:ext cx="1152128" cy="648072"/>
          </a:xfrm>
          <a:prstGeom prst="arc">
            <a:avLst>
              <a:gd name="adj1" fmla="val 10608038"/>
              <a:gd name="adj2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31640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уга 8"/>
          <p:cNvSpPr/>
          <p:nvPr/>
        </p:nvSpPr>
        <p:spPr>
          <a:xfrm>
            <a:off x="2195736" y="2780928"/>
            <a:ext cx="1224136" cy="648072"/>
          </a:xfrm>
          <a:prstGeom prst="arc">
            <a:avLst>
              <a:gd name="adj1" fmla="val 10608038"/>
              <a:gd name="adj2" fmla="val 3481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83768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ИКУ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3419872" y="2780928"/>
            <a:ext cx="1224136" cy="648072"/>
          </a:xfrm>
          <a:prstGeom prst="arc">
            <a:avLst>
              <a:gd name="adj1" fmla="val 10608038"/>
              <a:gd name="adj2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79912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hape 13"/>
          <p:cNvCxnSpPr>
            <a:stCxn id="12" idx="0"/>
          </p:cNvCxnSpPr>
          <p:nvPr/>
        </p:nvCxnSpPr>
        <p:spPr>
          <a:xfrm rot="5400000" flipH="1" flipV="1">
            <a:off x="4608004" y="1376772"/>
            <a:ext cx="936104" cy="187220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1628800"/>
            <a:ext cx="2880320" cy="36933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Порядковый номер в ПГ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4644008" y="2780928"/>
            <a:ext cx="1728192" cy="648072"/>
          </a:xfrm>
          <a:prstGeom prst="arc">
            <a:avLst>
              <a:gd name="adj1" fmla="val 10608038"/>
              <a:gd name="adj2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860032" y="28436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Извещение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hape 17"/>
          <p:cNvCxnSpPr>
            <a:endCxn id="19" idx="0"/>
          </p:cNvCxnSpPr>
          <p:nvPr/>
        </p:nvCxnSpPr>
        <p:spPr>
          <a:xfrm rot="16200000" flipH="1">
            <a:off x="4954688" y="4414464"/>
            <a:ext cx="1430868" cy="75608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31840" y="5507940"/>
            <a:ext cx="5832648" cy="646331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Порядковый номер Извещение/приглашение/контракт с ед. поставщиком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Дуга 24"/>
          <p:cNvSpPr/>
          <p:nvPr/>
        </p:nvSpPr>
        <p:spPr>
          <a:xfrm>
            <a:off x="6372200" y="2852936"/>
            <a:ext cx="1080120" cy="576064"/>
          </a:xfrm>
          <a:prstGeom prst="arc">
            <a:avLst>
              <a:gd name="adj1" fmla="val 10608038"/>
              <a:gd name="adj2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444208" y="28436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ОКПД2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Дуга 26"/>
          <p:cNvSpPr/>
          <p:nvPr/>
        </p:nvSpPr>
        <p:spPr>
          <a:xfrm>
            <a:off x="7452320" y="2780928"/>
            <a:ext cx="864096" cy="648072"/>
          </a:xfrm>
          <a:prstGeom prst="arc">
            <a:avLst>
              <a:gd name="adj1" fmla="val 10608038"/>
              <a:gd name="adj2" fmla="val 34810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524328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412777"/>
          <a:ext cx="4968552" cy="201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216"/>
                <a:gridCol w="3839336"/>
              </a:tblGrid>
              <a:tr h="6257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ИКЗ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2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0001.000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Агрегированная позиция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2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0002.000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Детализированная позиция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2060848"/>
            <a:ext cx="360040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869160"/>
            <a:ext cx="2520280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«000»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259632" y="3284984"/>
            <a:ext cx="216024" cy="144016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012160" y="1340768"/>
            <a:ext cx="2520280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0001.001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348880"/>
            <a:ext cx="2520280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0001.002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3284984"/>
            <a:ext cx="2520280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0001.003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4581128"/>
            <a:ext cx="2520280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Извещение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0002.001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860032" y="1772816"/>
            <a:ext cx="1152128" cy="50405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1" idx="1"/>
          </p:cNvCxnSpPr>
          <p:nvPr/>
        </p:nvCxnSpPr>
        <p:spPr>
          <a:xfrm>
            <a:off x="4860032" y="2276872"/>
            <a:ext cx="1152128" cy="39604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1"/>
          </p:cNvCxnSpPr>
          <p:nvPr/>
        </p:nvCxnSpPr>
        <p:spPr>
          <a:xfrm>
            <a:off x="4860032" y="2276872"/>
            <a:ext cx="1152128" cy="133214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3" idx="0"/>
          </p:cNvCxnSpPr>
          <p:nvPr/>
        </p:nvCxnSpPr>
        <p:spPr>
          <a:xfrm>
            <a:off x="3923928" y="3068960"/>
            <a:ext cx="1836204" cy="151216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782116"/>
            <a:ext cx="4499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Графа 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год опубликования  извещения или заключения контракта с ед. поставщиком, (т.е. за исключением долгосрочного контракта на каждый год планового периода – отдельная строка)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Графы 7-11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объем фин. обеспечения закупки – планируемые платежи – на соответствующий год.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Заполнение граф 7-11 по строке «Всего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осуществления закупок, в том числе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коду бюджетной классификации ___ / в графах 7-11 зависит от организации заказчика: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Государственные и муниципальные заказчики, учреждения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детализируют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финансового обеспечения по каждому КБК.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2.ГУП, МУП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объем финансового обеспечения по каждому соглашению о субсидии.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БУ и 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объем финансового обеспечения по каждому КВР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21201"/>
          <a:stretch>
            <a:fillRect/>
          </a:stretch>
        </p:blipFill>
        <p:spPr bwMode="auto">
          <a:xfrm>
            <a:off x="4211960" y="620688"/>
            <a:ext cx="4705348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9742</TotalTime>
  <Words>1546</Words>
  <Application>Microsoft Office PowerPoint</Application>
  <PresentationFormat>Экран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guks_51</cp:lastModifiedBy>
  <cp:revision>577</cp:revision>
  <dcterms:created xsi:type="dcterms:W3CDTF">2012-03-24T04:55:46Z</dcterms:created>
  <dcterms:modified xsi:type="dcterms:W3CDTF">2019-12-18T06:34:39Z</dcterms:modified>
</cp:coreProperties>
</file>